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Roboto" panose="02000000000000000000" pitchFamily="2" charset="0"/>
      <p:regular r:id="rId8"/>
      <p:bold r:id="rId9"/>
      <p:italic r:id="rId10"/>
      <p:boldItalic r:id="rId11"/>
    </p:embeddedFont>
    <p:embeddedFont>
      <p:font typeface="Roboto Slab"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1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47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316531"/>
            <a:ext cx="6689559" cy="1450731"/>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Real-Time Gesture Recognition System</a:t>
            </a:r>
            <a:endParaRPr lang="en-US" sz="4450" dirty="0"/>
          </a:p>
        </p:txBody>
      </p:sp>
      <p:sp>
        <p:nvSpPr>
          <p:cNvPr id="4" name="Text 1"/>
          <p:cNvSpPr/>
          <p:nvPr/>
        </p:nvSpPr>
        <p:spPr>
          <a:xfrm>
            <a:off x="793791" y="3026975"/>
            <a:ext cx="5558884" cy="4420572"/>
          </a:xfrm>
          <a:prstGeom prst="rect">
            <a:avLst/>
          </a:prstGeom>
          <a:noFill/>
          <a:ln/>
        </p:spPr>
        <p:txBody>
          <a:bodyPr wrap="square" lIns="0" tIns="0" rIns="0" bIns="0" rtlCol="0" anchor="t"/>
          <a:lstStyle/>
          <a:p>
            <a:pPr marL="0" indent="0" algn="just">
              <a:lnSpc>
                <a:spcPts val="2850"/>
              </a:lnSpc>
              <a:buNone/>
            </a:pPr>
            <a:r>
              <a:rPr lang="en-US"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This project develops a real-time gesture recognition system using EMG signals from the MYO </a:t>
            </a:r>
            <a:r>
              <a:rPr lang="en-US" dirty="0" err="1">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Thalmic</a:t>
            </a:r>
            <a:r>
              <a:rPr lang="en-US"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bracelet. The system processes gestures with high accuracy (94.5%) and low latency (0.12s), making it ideal for applications like rehabilitation and interactive gaming. We’ll cover the data processing, feature extraction, and machine learning methods used, along with the key results and future improvements.</a:t>
            </a:r>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1270040" y="5467112"/>
            <a:ext cx="2137172" cy="396835"/>
          </a:xfrm>
          <a:prstGeom prst="rect">
            <a:avLst/>
          </a:prstGeom>
          <a:noFill/>
          <a:ln/>
        </p:spPr>
        <p:txBody>
          <a:bodyPr wrap="none" lIns="0" tIns="0" rIns="0" bIns="0" rtlCol="0" anchor="t"/>
          <a:lstStyle/>
          <a:p>
            <a:pPr marL="0" indent="0" algn="l">
              <a:lnSpc>
                <a:spcPts val="3100"/>
              </a:lnSpc>
              <a:buNone/>
            </a:pPr>
            <a:endParaRPr lang="en-US" sz="2200" dirty="0"/>
          </a:p>
        </p:txBody>
      </p:sp>
      <p:pic>
        <p:nvPicPr>
          <p:cNvPr id="1026" name="Picture 2" descr="Generated image">
            <a:extLst>
              <a:ext uri="{FF2B5EF4-FFF2-40B4-BE49-F238E27FC236}">
                <a16:creationId xmlns:a16="http://schemas.microsoft.com/office/drawing/2014/main" id="{0F52B2CA-FC46-C632-904F-94E10E757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696" y="0"/>
            <a:ext cx="7033704"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D24CC7-E2A4-0800-9D0A-E00B57C67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634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Preprocessing: Noise Reduction &amp; Smoothing</a:t>
            </a:r>
            <a:endParaRPr lang="en-US" sz="4450" dirty="0"/>
          </a:p>
        </p:txBody>
      </p:sp>
      <p:sp>
        <p:nvSpPr>
          <p:cNvPr id="4" name="Shape 1"/>
          <p:cNvSpPr/>
          <p:nvPr/>
        </p:nvSpPr>
        <p:spPr>
          <a:xfrm>
            <a:off x="6280190" y="3391853"/>
            <a:ext cx="3664863" cy="1669852"/>
          </a:xfrm>
          <a:prstGeom prst="roundRect">
            <a:avLst>
              <a:gd name="adj" fmla="val 2038"/>
            </a:avLst>
          </a:prstGeom>
          <a:solidFill>
            <a:srgbClr val="E9ECF2"/>
          </a:solidFill>
          <a:ln/>
        </p:spPr>
        <p:txBody>
          <a:bodyPr/>
          <a:lstStyle/>
          <a:p>
            <a:endParaRPr lang="en-US"/>
          </a:p>
        </p:txBody>
      </p:sp>
      <p:sp>
        <p:nvSpPr>
          <p:cNvPr id="5" name="Text 2"/>
          <p:cNvSpPr/>
          <p:nvPr/>
        </p:nvSpPr>
        <p:spPr>
          <a:xfrm>
            <a:off x="6507004"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Noise Filtering</a:t>
            </a:r>
            <a:endParaRPr lang="en-US" sz="2200" dirty="0"/>
          </a:p>
        </p:txBody>
      </p:sp>
      <p:sp>
        <p:nvSpPr>
          <p:cNvPr id="6" name="Text 3"/>
          <p:cNvSpPr/>
          <p:nvPr/>
        </p:nvSpPr>
        <p:spPr>
          <a:xfrm>
            <a:off x="6507004"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Remove noise by using band-pass filter (20-40 Hz)</a:t>
            </a:r>
            <a:endParaRPr lang="en-US" sz="1750" dirty="0"/>
          </a:p>
        </p:txBody>
      </p:sp>
      <p:sp>
        <p:nvSpPr>
          <p:cNvPr id="7" name="Shape 4"/>
          <p:cNvSpPr/>
          <p:nvPr/>
        </p:nvSpPr>
        <p:spPr>
          <a:xfrm>
            <a:off x="10171867" y="3391853"/>
            <a:ext cx="3664863" cy="1669852"/>
          </a:xfrm>
          <a:prstGeom prst="roundRect">
            <a:avLst>
              <a:gd name="adj" fmla="val 2038"/>
            </a:avLst>
          </a:prstGeom>
          <a:solidFill>
            <a:srgbClr val="E9ECF2"/>
          </a:solidFill>
          <a:ln/>
        </p:spPr>
        <p:txBody>
          <a:bodyPr/>
          <a:lstStyle/>
          <a:p>
            <a:endParaRPr lang="en-US"/>
          </a:p>
        </p:txBody>
      </p:sp>
      <p:sp>
        <p:nvSpPr>
          <p:cNvPr id="8" name="Text 5"/>
          <p:cNvSpPr/>
          <p:nvPr/>
        </p:nvSpPr>
        <p:spPr>
          <a:xfrm>
            <a:off x="10398681"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Segmentation</a:t>
            </a:r>
            <a:endParaRPr lang="en-US" sz="2200" dirty="0"/>
          </a:p>
        </p:txBody>
      </p:sp>
      <p:sp>
        <p:nvSpPr>
          <p:cNvPr id="9" name="Text 6"/>
          <p:cNvSpPr/>
          <p:nvPr/>
        </p:nvSpPr>
        <p:spPr>
          <a:xfrm>
            <a:off x="10398681" y="4109085"/>
            <a:ext cx="3211235" cy="725805"/>
          </a:xfrm>
          <a:prstGeom prst="rect">
            <a:avLst/>
          </a:prstGeom>
          <a:noFill/>
          <a:ln/>
        </p:spPr>
        <p:txBody>
          <a:bodyPr wrap="square" lIns="0" tIns="0" rIns="0" bIns="0" rtlCol="0" anchor="t"/>
          <a:lstStyle/>
          <a:p>
            <a:pPr marL="0" indent="0" algn="l">
              <a:lnSpc>
                <a:spcPts val="2850"/>
              </a:lnSpc>
              <a:buNone/>
            </a:pPr>
            <a:r>
              <a:rPr lang="en-US" sz="1750" dirty="0">
                <a:latin typeface="Roboto" panose="02000000000000000000" pitchFamily="2" charset="0"/>
                <a:ea typeface="Roboto" panose="02000000000000000000" pitchFamily="2" charset="0"/>
                <a:cs typeface="Roboto" panose="02000000000000000000" pitchFamily="2" charset="0"/>
              </a:rPr>
              <a:t>Divides raw EMG data into fixed windows for feature extraction</a:t>
            </a:r>
          </a:p>
        </p:txBody>
      </p:sp>
      <p:sp>
        <p:nvSpPr>
          <p:cNvPr id="10" name="Shape 7"/>
          <p:cNvSpPr/>
          <p:nvPr/>
        </p:nvSpPr>
        <p:spPr>
          <a:xfrm>
            <a:off x="6280190" y="5288518"/>
            <a:ext cx="7556421" cy="1306949"/>
          </a:xfrm>
          <a:prstGeom prst="roundRect">
            <a:avLst>
              <a:gd name="adj" fmla="val 2603"/>
            </a:avLst>
          </a:prstGeom>
          <a:solidFill>
            <a:srgbClr val="E9ECF2"/>
          </a:solidFill>
          <a:ln/>
        </p:spPr>
        <p:txBody>
          <a:bodyPr/>
          <a:lstStyle/>
          <a:p>
            <a:endParaRPr lang="en-US"/>
          </a:p>
        </p:txBody>
      </p:sp>
      <p:sp>
        <p:nvSpPr>
          <p:cNvPr id="11" name="Text 8"/>
          <p:cNvSpPr/>
          <p:nvPr/>
        </p:nvSpPr>
        <p:spPr>
          <a:xfrm>
            <a:off x="65070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Normalization</a:t>
            </a:r>
            <a:endParaRPr lang="en-US" sz="2200" dirty="0"/>
          </a:p>
        </p:txBody>
      </p:sp>
      <p:sp>
        <p:nvSpPr>
          <p:cNvPr id="12" name="Text 9"/>
          <p:cNvSpPr/>
          <p:nvPr/>
        </p:nvSpPr>
        <p:spPr>
          <a:xfrm>
            <a:off x="6507004" y="600575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Standardize data across subjects using min-max scaling</a:t>
            </a:r>
            <a:endParaRPr lang="en-US" sz="1750" dirty="0"/>
          </a:p>
        </p:txBody>
      </p:sp>
      <p:pic>
        <p:nvPicPr>
          <p:cNvPr id="14" name="Picture 2">
            <a:extLst>
              <a:ext uri="{FF2B5EF4-FFF2-40B4-BE49-F238E27FC236}">
                <a16:creationId xmlns:a16="http://schemas.microsoft.com/office/drawing/2014/main" id="{74D0F958-FF30-F228-FF59-ED9F22F53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53376"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752024"/>
            <a:ext cx="7052072"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Preprocessing Techniques</a:t>
            </a:r>
            <a:endParaRPr lang="en-US" sz="4450" dirty="0"/>
          </a:p>
        </p:txBody>
      </p:sp>
      <p:pic>
        <p:nvPicPr>
          <p:cNvPr id="4" name="Image 1" descr="preencoded.png"/>
          <p:cNvPicPr>
            <a:picLocks noChangeAspect="1"/>
          </p:cNvPicPr>
          <p:nvPr/>
        </p:nvPicPr>
        <p:blipFill>
          <a:blip r:embed="rId3"/>
          <a:stretch>
            <a:fillRect/>
          </a:stretch>
        </p:blipFill>
        <p:spPr>
          <a:xfrm>
            <a:off x="6280190" y="1818204"/>
            <a:ext cx="1134070" cy="1360884"/>
          </a:xfrm>
          <a:prstGeom prst="rect">
            <a:avLst/>
          </a:prstGeom>
        </p:spPr>
      </p:pic>
      <p:sp>
        <p:nvSpPr>
          <p:cNvPr id="5" name="Text 1"/>
          <p:cNvSpPr/>
          <p:nvPr/>
        </p:nvSpPr>
        <p:spPr>
          <a:xfrm>
            <a:off x="7754422" y="20450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RMS: Root Mean Square Error</a:t>
            </a:r>
            <a:endParaRPr lang="en-US" sz="2200" dirty="0"/>
          </a:p>
        </p:txBody>
      </p:sp>
      <p:sp>
        <p:nvSpPr>
          <p:cNvPr id="6" name="Text 2"/>
          <p:cNvSpPr/>
          <p:nvPr/>
        </p:nvSpPr>
        <p:spPr>
          <a:xfrm>
            <a:off x="7754422" y="253543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Measure Signal Energy</a:t>
            </a:r>
            <a:endParaRPr lang="en-US" sz="1750" dirty="0"/>
          </a:p>
        </p:txBody>
      </p:sp>
      <p:pic>
        <p:nvPicPr>
          <p:cNvPr id="7" name="Image 2" descr="preencoded.png"/>
          <p:cNvPicPr>
            <a:picLocks noChangeAspect="1"/>
          </p:cNvPicPr>
          <p:nvPr/>
        </p:nvPicPr>
        <p:blipFill>
          <a:blip r:embed="rId4"/>
          <a:stretch>
            <a:fillRect/>
          </a:stretch>
        </p:blipFill>
        <p:spPr>
          <a:xfrm>
            <a:off x="6280190" y="3179088"/>
            <a:ext cx="1134070" cy="1360884"/>
          </a:xfrm>
          <a:prstGeom prst="rect">
            <a:avLst/>
          </a:prstGeom>
        </p:spPr>
      </p:pic>
      <p:sp>
        <p:nvSpPr>
          <p:cNvPr id="8" name="Text 3"/>
          <p:cNvSpPr/>
          <p:nvPr/>
        </p:nvSpPr>
        <p:spPr>
          <a:xfrm>
            <a:off x="7754422" y="34059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ZCR: Zero Cross Rate</a:t>
            </a:r>
            <a:endParaRPr lang="en-US" sz="2200" dirty="0"/>
          </a:p>
        </p:txBody>
      </p:sp>
      <p:sp>
        <p:nvSpPr>
          <p:cNvPr id="9" name="Text 4"/>
          <p:cNvSpPr/>
          <p:nvPr/>
        </p:nvSpPr>
        <p:spPr>
          <a:xfrm>
            <a:off x="7754422" y="389632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Counts signals sign changes</a:t>
            </a:r>
            <a:endParaRPr lang="en-US" sz="1750" dirty="0"/>
          </a:p>
        </p:txBody>
      </p:sp>
      <p:pic>
        <p:nvPicPr>
          <p:cNvPr id="10" name="Image 3" descr="preencoded.png"/>
          <p:cNvPicPr>
            <a:picLocks noChangeAspect="1"/>
          </p:cNvPicPr>
          <p:nvPr/>
        </p:nvPicPr>
        <p:blipFill>
          <a:blip r:embed="rId5"/>
          <a:stretch>
            <a:fillRect/>
          </a:stretch>
        </p:blipFill>
        <p:spPr>
          <a:xfrm>
            <a:off x="6280190" y="4623058"/>
            <a:ext cx="1134070" cy="1360884"/>
          </a:xfrm>
          <a:prstGeom prst="rect">
            <a:avLst/>
          </a:prstGeom>
        </p:spPr>
      </p:pic>
      <p:sp>
        <p:nvSpPr>
          <p:cNvPr id="11" name="Text 5"/>
          <p:cNvSpPr/>
          <p:nvPr/>
        </p:nvSpPr>
        <p:spPr>
          <a:xfrm>
            <a:off x="7754422" y="47667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WL: Wave-Form Length</a:t>
            </a:r>
            <a:endParaRPr lang="en-US" sz="2200" dirty="0"/>
          </a:p>
        </p:txBody>
      </p:sp>
      <p:sp>
        <p:nvSpPr>
          <p:cNvPr id="12" name="Text 6"/>
          <p:cNvSpPr/>
          <p:nvPr/>
        </p:nvSpPr>
        <p:spPr>
          <a:xfrm>
            <a:off x="7754422" y="5257205"/>
            <a:ext cx="6635346" cy="848344"/>
          </a:xfrm>
          <a:prstGeom prst="rect">
            <a:avLst/>
          </a:prstGeom>
          <a:noFill/>
          <a:ln/>
        </p:spPr>
        <p:txBody>
          <a:bodyPr wrap="none" lIns="0" tIns="0" rIns="0" bIns="0" rtlCol="0" anchor="t"/>
          <a:lstStyle/>
          <a:p>
            <a:pPr marL="0" indent="0" algn="l">
              <a:lnSpc>
                <a:spcPts val="2850"/>
              </a:lnSpc>
              <a:buNone/>
            </a:pPr>
            <a:r>
              <a:rPr lang="en-US" sz="1750" dirty="0">
                <a:latin typeface="Roboto" panose="02000000000000000000" pitchFamily="2" charset="0"/>
                <a:ea typeface="Roboto" panose="02000000000000000000" pitchFamily="2" charset="0"/>
                <a:cs typeface="Roboto" panose="02000000000000000000" pitchFamily="2" charset="0"/>
              </a:rPr>
              <a:t>Measures the total length of the signal’s waveform over a given </a:t>
            </a:r>
          </a:p>
          <a:p>
            <a:pPr marL="0" indent="0" algn="l">
              <a:lnSpc>
                <a:spcPts val="2850"/>
              </a:lnSpc>
              <a:buNone/>
            </a:pPr>
            <a:r>
              <a:rPr lang="en-US" sz="1750" dirty="0">
                <a:latin typeface="Roboto" panose="02000000000000000000" pitchFamily="2" charset="0"/>
                <a:ea typeface="Roboto" panose="02000000000000000000" pitchFamily="2" charset="0"/>
                <a:cs typeface="Roboto" panose="02000000000000000000" pitchFamily="2" charset="0"/>
              </a:rPr>
              <a:t>window.</a:t>
            </a:r>
          </a:p>
        </p:txBody>
      </p:sp>
      <p:sp>
        <p:nvSpPr>
          <p:cNvPr id="24" name="Text 5">
            <a:extLst>
              <a:ext uri="{FF2B5EF4-FFF2-40B4-BE49-F238E27FC236}">
                <a16:creationId xmlns:a16="http://schemas.microsoft.com/office/drawing/2014/main" id="{B821DA69-5E68-7BEF-B39F-4D693503FCF5}"/>
              </a:ext>
            </a:extLst>
          </p:cNvPr>
          <p:cNvSpPr/>
          <p:nvPr/>
        </p:nvSpPr>
        <p:spPr>
          <a:xfrm>
            <a:off x="7754421" y="6105549"/>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25" name="Text 6">
            <a:extLst>
              <a:ext uri="{FF2B5EF4-FFF2-40B4-BE49-F238E27FC236}">
                <a16:creationId xmlns:a16="http://schemas.microsoft.com/office/drawing/2014/main" id="{FA3E3767-F62B-1B6A-33DD-E8E37448701A}"/>
              </a:ext>
            </a:extLst>
          </p:cNvPr>
          <p:cNvSpPr/>
          <p:nvPr/>
        </p:nvSpPr>
        <p:spPr>
          <a:xfrm>
            <a:off x="7754422" y="6609516"/>
            <a:ext cx="608218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050" name="Picture 2" descr="Generated image">
            <a:extLst>
              <a:ext uri="{FF2B5EF4-FFF2-40B4-BE49-F238E27FC236}">
                <a16:creationId xmlns:a16="http://schemas.microsoft.com/office/drawing/2014/main" id="{8DE078A6-808E-1F05-24B4-18EF62B09B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6063916"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312231" y="1495246"/>
            <a:ext cx="7556421" cy="805220"/>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Machine Learning Model</a:t>
            </a:r>
            <a:endParaRPr lang="en-US" sz="4450" dirty="0"/>
          </a:p>
        </p:txBody>
      </p:sp>
      <p:sp>
        <p:nvSpPr>
          <p:cNvPr id="6" name="Text 2"/>
          <p:cNvSpPr/>
          <p:nvPr/>
        </p:nvSpPr>
        <p:spPr>
          <a:xfrm>
            <a:off x="456611" y="2759680"/>
            <a:ext cx="7267663" cy="4656221"/>
          </a:xfrm>
          <a:prstGeom prst="rect">
            <a:avLst/>
          </a:prstGeom>
          <a:noFill/>
          <a:ln/>
        </p:spPr>
        <p:txBody>
          <a:bodyPr wrap="none" lIns="0" tIns="0" rIns="0" bIns="0" rtlCol="0" anchor="t"/>
          <a:lstStyle/>
          <a:p>
            <a:pPr algn="just">
              <a:buFont typeface="Arial" panose="020B0604020202020204" pitchFamily="34" charset="0"/>
              <a:buChar char="•"/>
            </a:pP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The </a:t>
            </a:r>
            <a:r>
              <a:rPr lang="en-US" sz="2000" b="1" dirty="0">
                <a:solidFill>
                  <a:schemeClr val="tx2"/>
                </a:solidFill>
                <a:latin typeface="Roboto" panose="02000000000000000000" pitchFamily="2" charset="0"/>
                <a:ea typeface="Roboto" panose="02000000000000000000" pitchFamily="2" charset="0"/>
                <a:cs typeface="Roboto" panose="02000000000000000000" pitchFamily="2" charset="0"/>
              </a:rPr>
              <a:t>Random Forest</a:t>
            </a: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model was chosen for its ability to handle </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high-dimensional EMG signal data and minimize making it </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ideal for complex datasets.</a:t>
            </a:r>
          </a:p>
          <a:p>
            <a:pPr algn="just"/>
            <a:endParaRPr lang="en-US" sz="2000" dirty="0">
              <a:solidFill>
                <a:schemeClr val="tx2"/>
              </a:solidFill>
              <a:latin typeface="Roboto" panose="02000000000000000000" pitchFamily="2" charset="0"/>
              <a:ea typeface="Roboto" panose="02000000000000000000" pitchFamily="2" charset="0"/>
              <a:cs typeface="Roboto" panose="02000000000000000000" pitchFamily="2" charset="0"/>
            </a:endParaRPr>
          </a:p>
          <a:p>
            <a:pPr algn="just">
              <a:buFont typeface="Arial" panose="020B0604020202020204" pitchFamily="34" charset="0"/>
              <a:buChar char="•"/>
            </a:pPr>
            <a:r>
              <a:rPr lang="en-US" sz="2000" b="1" dirty="0">
                <a:solidFill>
                  <a:schemeClr val="tx2"/>
                </a:solidFill>
                <a:latin typeface="Roboto" panose="02000000000000000000" pitchFamily="2" charset="0"/>
                <a:ea typeface="Roboto" panose="02000000000000000000" pitchFamily="2" charset="0"/>
                <a:cs typeface="Roboto" panose="02000000000000000000" pitchFamily="2" charset="0"/>
              </a:rPr>
              <a:t>10-fold cross-validation</a:t>
            </a: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was used during training to </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ensure the model generalizes well to new unseen data.</a:t>
            </a:r>
          </a:p>
          <a:p>
            <a:pPr algn="just"/>
            <a:endParaRPr lang="en-US" sz="2000" dirty="0">
              <a:solidFill>
                <a:schemeClr val="tx2"/>
              </a:solidFill>
              <a:latin typeface="Roboto" panose="02000000000000000000" pitchFamily="2" charset="0"/>
              <a:ea typeface="Roboto" panose="02000000000000000000" pitchFamily="2" charset="0"/>
              <a:cs typeface="Roboto" panose="02000000000000000000" pitchFamily="2" charset="0"/>
            </a:endParaRPr>
          </a:p>
          <a:p>
            <a:pPr algn="just">
              <a:buFont typeface="Arial" panose="020B0604020202020204" pitchFamily="34" charset="0"/>
              <a:buChar char="•"/>
            </a:pP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Challenges included </a:t>
            </a:r>
            <a:r>
              <a:rPr lang="en-US" sz="2000" b="1" dirty="0">
                <a:solidFill>
                  <a:schemeClr val="tx2"/>
                </a:solidFill>
                <a:latin typeface="Roboto" panose="02000000000000000000" pitchFamily="2" charset="0"/>
                <a:ea typeface="Roboto" panose="02000000000000000000" pitchFamily="2" charset="0"/>
                <a:cs typeface="Roboto" panose="02000000000000000000" pitchFamily="2" charset="0"/>
              </a:rPr>
              <a:t>data imbalance</a:t>
            </a: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as some gestures</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were less frequently performed, which affected</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classification accuracy.</a:t>
            </a:r>
          </a:p>
          <a:p>
            <a:pPr algn="just"/>
            <a:endParaRPr lang="en-US" sz="2000" dirty="0">
              <a:solidFill>
                <a:schemeClr val="tx2"/>
              </a:solidFill>
              <a:latin typeface="Roboto" panose="02000000000000000000" pitchFamily="2" charset="0"/>
              <a:ea typeface="Roboto" panose="02000000000000000000" pitchFamily="2" charset="0"/>
              <a:cs typeface="Roboto" panose="02000000000000000000" pitchFamily="2" charset="0"/>
            </a:endParaRPr>
          </a:p>
          <a:p>
            <a:pPr algn="just">
              <a:buFont typeface="Arial" panose="020B0604020202020204" pitchFamily="34" charset="0"/>
              <a:buChar char="•"/>
            </a:pPr>
            <a:r>
              <a:rPr lang="en-US" sz="2000" b="1" dirty="0">
                <a:solidFill>
                  <a:schemeClr val="tx2"/>
                </a:solidFill>
                <a:latin typeface="Roboto" panose="02000000000000000000" pitchFamily="2" charset="0"/>
                <a:ea typeface="Roboto" panose="02000000000000000000" pitchFamily="2" charset="0"/>
                <a:cs typeface="Roboto" panose="02000000000000000000" pitchFamily="2" charset="0"/>
              </a:rPr>
              <a:t>Noise in raw EMG signals</a:t>
            </a:r>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required extensive </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preprocessing to ensure the model’s accuracy in</a:t>
            </a:r>
          </a:p>
          <a:p>
            <a:pPr algn="just"/>
            <a:r>
              <a:rPr lang="en-US" sz="2000" dirty="0">
                <a:solidFill>
                  <a:schemeClr val="tx2"/>
                </a:solidFill>
                <a:latin typeface="Roboto" panose="02000000000000000000" pitchFamily="2" charset="0"/>
                <a:ea typeface="Roboto" panose="02000000000000000000" pitchFamily="2" charset="0"/>
                <a:cs typeface="Roboto" panose="02000000000000000000" pitchFamily="2" charset="0"/>
              </a:rPr>
              <a:t> gesture recognition.</a:t>
            </a:r>
          </a:p>
        </p:txBody>
      </p:sp>
      <p:pic>
        <p:nvPicPr>
          <p:cNvPr id="4098" name="Picture 2" descr="Generated image">
            <a:extLst>
              <a:ext uri="{FF2B5EF4-FFF2-40B4-BE49-F238E27FC236}">
                <a16:creationId xmlns:a16="http://schemas.microsoft.com/office/drawing/2014/main" id="{9C2276B7-EA44-00FF-CA21-A93209E71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032" y="0"/>
            <a:ext cx="6713621"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TotalTime>
  <Words>232</Words>
  <Application>Microsoft Office PowerPoint</Application>
  <PresentationFormat>Custom</PresentationFormat>
  <Paragraphs>37</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Roboto</vt:lpstr>
      <vt:lpstr>Arial</vt:lpstr>
      <vt:lpstr>Roboto Slab</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Daniel Nassar</cp:lastModifiedBy>
  <cp:revision>5</cp:revision>
  <dcterms:created xsi:type="dcterms:W3CDTF">2025-04-26T20:49:16Z</dcterms:created>
  <dcterms:modified xsi:type="dcterms:W3CDTF">2025-04-27T19:16:35Z</dcterms:modified>
</cp:coreProperties>
</file>